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3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-197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Assessment Outcomes by Period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Pre-test</c:v>
          </c:tx>
          <c:cat>
            <c:numRef>
              <c:f>'pre test results 2'!$N$6:$N$9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'pre test results 2'!$O$6:$O$9</c:f>
              <c:numCache>
                <c:formatCode>0%</c:formatCode>
                <c:ptCount val="4"/>
                <c:pt idx="0">
                  <c:v>0.85777777777777797</c:v>
                </c:pt>
                <c:pt idx="1">
                  <c:v>0.78666666666666651</c:v>
                </c:pt>
                <c:pt idx="2">
                  <c:v>0.77</c:v>
                </c:pt>
                <c:pt idx="3">
                  <c:v>0.77222222222222203</c:v>
                </c:pt>
              </c:numCache>
            </c:numRef>
          </c:val>
        </c:ser>
        <c:ser>
          <c:idx val="1"/>
          <c:order val="1"/>
          <c:tx>
            <c:v>Post Test</c:v>
          </c:tx>
          <c:cat>
            <c:numRef>
              <c:f>'pre test results 2'!$N$6:$N$9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'pre test results 2'!$P$6:$P$9</c:f>
              <c:numCache>
                <c:formatCode>0%</c:formatCode>
                <c:ptCount val="4"/>
                <c:pt idx="0">
                  <c:v>0.88800000000000001</c:v>
                </c:pt>
                <c:pt idx="1">
                  <c:v>0.88300000000000034</c:v>
                </c:pt>
                <c:pt idx="2">
                  <c:v>0.78899999999999992</c:v>
                </c:pt>
                <c:pt idx="3">
                  <c:v>0.80999999999999994</c:v>
                </c:pt>
              </c:numCache>
            </c:numRef>
          </c:val>
        </c:ser>
        <c:dLbls/>
        <c:axId val="184868224"/>
        <c:axId val="171763200"/>
      </c:barChart>
      <c:catAx>
        <c:axId val="1848682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Period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71763200"/>
        <c:crosses val="autoZero"/>
        <c:lblAlgn val="ctr"/>
        <c:lblOffset val="100"/>
      </c:catAx>
      <c:valAx>
        <c:axId val="171763200"/>
        <c:scaling>
          <c:orientation val="minMax"/>
          <c:max val="1"/>
          <c:min val="0.70000000000000018"/>
        </c:scaling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%</a:t>
                </a:r>
                <a:r>
                  <a:rPr lang="en-US" sz="2000" baseline="0"/>
                  <a:t> Correct</a:t>
                </a:r>
                <a:endParaRPr lang="en-US" sz="2000"/>
              </a:p>
            </c:rich>
          </c:tx>
          <c:layout/>
        </c:title>
        <c:numFmt formatCode="0%" sourceLinked="1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84868224"/>
        <c:crosses val="autoZero"/>
        <c:crossBetween val="between"/>
        <c:majorUnit val="0.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9534118648313215"/>
          <c:y val="0.22976508179128108"/>
          <c:w val="0.21681850436640773"/>
          <c:h val="0.26368401706965827"/>
        </c:manualLayout>
      </c:layout>
      <c:overlay val="1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</c:chart>
  <c:spPr>
    <a:solidFill>
      <a:srgbClr val="FFFFFF"/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Average Assessment</a:t>
            </a:r>
            <a:r>
              <a:rPr lang="en-US" sz="2400" baseline="0"/>
              <a:t> Outcomes</a:t>
            </a:r>
            <a:endParaRPr lang="en-US" sz="240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Pre-test</c:v>
          </c:tx>
          <c:cat>
            <c:numRef>
              <c:f>'pre test results 2'!$M$6</c:f>
              <c:numCache>
                <c:formatCode>General</c:formatCode>
                <c:ptCount val="1"/>
              </c:numCache>
            </c:numRef>
          </c:cat>
          <c:val>
            <c:numRef>
              <c:f>'pre test results 2'!$O$11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</c:ser>
        <c:ser>
          <c:idx val="1"/>
          <c:order val="1"/>
          <c:tx>
            <c:v>Post-test</c:v>
          </c:tx>
          <c:cat>
            <c:numRef>
              <c:f>'pre test results 2'!$M$6</c:f>
              <c:numCache>
                <c:formatCode>General</c:formatCode>
                <c:ptCount val="1"/>
              </c:numCache>
            </c:numRef>
          </c:cat>
          <c:val>
            <c:numRef>
              <c:f>'pre test results 2'!$P$11</c:f>
              <c:numCache>
                <c:formatCode>0%</c:formatCode>
                <c:ptCount val="1"/>
                <c:pt idx="0">
                  <c:v>0.84000000000000008</c:v>
                </c:pt>
              </c:numCache>
            </c:numRef>
          </c:val>
        </c:ser>
        <c:dLbls/>
        <c:axId val="185007104"/>
        <c:axId val="192824448"/>
      </c:barChart>
      <c:catAx>
        <c:axId val="1850071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All Students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 b="0">
                <a:solidFill>
                  <a:schemeClr val="tx1"/>
                </a:solidFill>
              </a:defRPr>
            </a:pPr>
            <a:endParaRPr lang="en-US"/>
          </a:p>
        </c:txPr>
        <c:crossAx val="192824448"/>
        <c:crosses val="autoZero"/>
        <c:lblAlgn val="ctr"/>
        <c:lblOffset val="100"/>
      </c:catAx>
      <c:valAx>
        <c:axId val="192824448"/>
        <c:scaling>
          <c:orientation val="minMax"/>
          <c:max val="1"/>
          <c:min val="0.70000000000000018"/>
        </c:scaling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% Correct</a:t>
                </a:r>
              </a:p>
            </c:rich>
          </c:tx>
          <c:layout/>
        </c:title>
        <c:numFmt formatCode="0%" sourceLinked="1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85007104"/>
        <c:crosses val="autoZero"/>
        <c:crossBetween val="between"/>
        <c:majorUnit val="0.1"/>
      </c:valAx>
    </c:plotArea>
    <c:legend>
      <c:legendPos val="r"/>
      <c:layout>
        <c:manualLayout>
          <c:xMode val="edge"/>
          <c:yMode val="edge"/>
          <c:x val="0.70635155164427987"/>
          <c:y val="0.249953886303657"/>
          <c:w val="0.21285873089393242"/>
          <c:h val="0.2111150470280368"/>
        </c:manualLayout>
      </c:layout>
      <c:overlay val="1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</c:chart>
  <c:spPr>
    <a:solidFill>
      <a:srgbClr val="FFFFFF"/>
    </a:solidFill>
  </c:spPr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85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3387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COFSP Culmination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Jacob Knorr – COFSP Recipient</a:t>
            </a:r>
          </a:p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Senior in Biomedical Engineering</a:t>
            </a:r>
          </a:p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Scott High School – 10</a:t>
            </a:r>
            <a:r>
              <a:rPr lang="en-US" baseline="30000" dirty="0" smtClean="0">
                <a:solidFill>
                  <a:schemeClr val="tx1"/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grade Biology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7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857286"/>
            <a:ext cx="4483209" cy="15885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latin typeface="+mj-lt"/>
              </a:rPr>
              <a:t>Topic: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+mj-lt"/>
              </a:rPr>
              <a:t>The Cell Cycle, Mitosis, and Cancer</a:t>
            </a:r>
            <a:endParaRPr lang="en-US" sz="3200" b="1" dirty="0">
              <a:latin typeface="+mj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2624138" y="3889268"/>
            <a:ext cx="4041775" cy="6397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 smtClean="0">
                <a:latin typeface="+mj-lt"/>
              </a:rPr>
              <a:t>Standards:</a:t>
            </a:r>
            <a:endParaRPr lang="en-US" sz="3600" dirty="0">
              <a:latin typeface="+mj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530225" y="4491641"/>
            <a:ext cx="8229600" cy="21606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latin typeface="+mj-lt"/>
              </a:rPr>
              <a:t>NGSS HS-LS1-4 --From Molecules to Organisms: Structures and Processes.</a:t>
            </a:r>
            <a:r>
              <a:rPr lang="en-US" sz="2800" dirty="0">
                <a:latin typeface="+mj-lt"/>
              </a:rPr>
              <a:t> Use a model to illustrate the role of cellular division and differentiation in producing and maintaining complex organisms.</a:t>
            </a:r>
          </a:p>
          <a:p>
            <a:endParaRPr lang="en-US" dirty="0"/>
          </a:p>
        </p:txBody>
      </p:sp>
      <p:pic>
        <p:nvPicPr>
          <p:cNvPr id="12" name="Picture 5" descr="http://ichef-1.bbci.co.uk/news/624/media/images/83307000/jpg/_83307904_m1320644-lung_cancer_cell_division,_sem-s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442" y="1857286"/>
            <a:ext cx="3612411" cy="203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6"/>
          <p:cNvSpPr txBox="1">
            <a:spLocks/>
          </p:cNvSpPr>
          <p:nvPr/>
        </p:nvSpPr>
        <p:spPr>
          <a:xfrm>
            <a:off x="308805" y="173421"/>
            <a:ext cx="4972643" cy="85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Unit Overview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5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3246" y="1244212"/>
            <a:ext cx="8229600" cy="8555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Minimally Invasive Challenge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2194345"/>
            <a:ext cx="4038600" cy="5325804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6500" b="1" dirty="0" smtClean="0">
                <a:latin typeface="+mj-lt"/>
              </a:rPr>
              <a:t>Learning Objectives</a:t>
            </a:r>
          </a:p>
          <a:p>
            <a:r>
              <a:rPr lang="en-US" sz="5500" dirty="0">
                <a:latin typeface="+mj-lt"/>
              </a:rPr>
              <a:t>Describe how cancer develops and affects body function.</a:t>
            </a:r>
          </a:p>
          <a:p>
            <a:r>
              <a:rPr lang="en-US" sz="5500" dirty="0">
                <a:latin typeface="+mj-lt"/>
              </a:rPr>
              <a:t>Identify three types of cancer and risks for developing cancer</a:t>
            </a:r>
          </a:p>
          <a:p>
            <a:r>
              <a:rPr lang="en-US" sz="5500" dirty="0">
                <a:latin typeface="+mj-lt"/>
              </a:rPr>
              <a:t>Describe the issues associated with treating a tumor surgically</a:t>
            </a:r>
          </a:p>
          <a:p>
            <a:r>
              <a:rPr lang="en-US" sz="5500" dirty="0">
                <a:latin typeface="+mj-lt"/>
              </a:rPr>
              <a:t>Design a device to remove a tumor (jelly bean) from the body (Jell-O) with the least damage.</a:t>
            </a:r>
          </a:p>
          <a:p>
            <a:r>
              <a:rPr lang="en-US" sz="5500" dirty="0">
                <a:latin typeface="+mj-lt"/>
              </a:rPr>
              <a:t>Predict how the device will work in the body.</a:t>
            </a:r>
          </a:p>
          <a:p>
            <a:r>
              <a:rPr lang="en-US" sz="5500" dirty="0">
                <a:latin typeface="+mj-lt"/>
              </a:rPr>
              <a:t>Record observations on the performance of the device.</a:t>
            </a:r>
          </a:p>
          <a:p>
            <a:r>
              <a:rPr lang="en-US" sz="5500" dirty="0">
                <a:latin typeface="+mj-lt"/>
              </a:rPr>
              <a:t>Critique other student devices and defend their own device.</a:t>
            </a:r>
          </a:p>
          <a:p>
            <a:r>
              <a:rPr lang="en-US" sz="5500" dirty="0">
                <a:latin typeface="+mj-lt"/>
              </a:rPr>
              <a:t>Propose improvements to their device for improved function.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1" name="Content Placeholder 8"/>
          <p:cNvSpPr>
            <a:spLocks noGrp="1"/>
          </p:cNvSpPr>
          <p:nvPr>
            <p:ph sz="half" idx="1"/>
          </p:nvPr>
        </p:nvSpPr>
        <p:spPr>
          <a:xfrm>
            <a:off x="4740292" y="2257410"/>
            <a:ext cx="4038600" cy="419068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3300" b="1" dirty="0" smtClean="0">
                <a:latin typeface="+mj-lt"/>
              </a:rPr>
              <a:t>Guiding Questions</a:t>
            </a:r>
          </a:p>
          <a:p>
            <a:r>
              <a:rPr lang="en-US" dirty="0">
                <a:latin typeface="+mj-lt"/>
              </a:rPr>
              <a:t>Why does cancer form in the body? How does it affect function?</a:t>
            </a:r>
          </a:p>
          <a:p>
            <a:r>
              <a:rPr lang="en-US" dirty="0">
                <a:latin typeface="+mj-lt"/>
              </a:rPr>
              <a:t>What features does the device need to remove the tumor?</a:t>
            </a:r>
          </a:p>
          <a:p>
            <a:r>
              <a:rPr lang="en-US" dirty="0">
                <a:latin typeface="+mj-lt"/>
              </a:rPr>
              <a:t>What are some issues with treating a tumor surgically?</a:t>
            </a:r>
          </a:p>
          <a:p>
            <a:r>
              <a:rPr lang="en-US" dirty="0">
                <a:latin typeface="+mj-lt"/>
              </a:rPr>
              <a:t>How will the device affect the surrounding tissue in the body?</a:t>
            </a:r>
          </a:p>
          <a:p>
            <a:r>
              <a:rPr lang="en-US" dirty="0">
                <a:latin typeface="+mj-lt"/>
              </a:rPr>
              <a:t>How did your device perform? How big was the incision?</a:t>
            </a:r>
          </a:p>
          <a:p>
            <a:r>
              <a:rPr lang="en-US" dirty="0">
                <a:latin typeface="+mj-lt"/>
              </a:rPr>
              <a:t>How did others’ devices compare to your own? </a:t>
            </a:r>
          </a:p>
          <a:p>
            <a:r>
              <a:rPr lang="en-US" dirty="0">
                <a:latin typeface="+mj-lt"/>
              </a:rPr>
              <a:t>What improvements could device use? How would you do it?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-1803774" y="173421"/>
            <a:ext cx="8229600" cy="85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Activity Highlights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2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-1803774" y="173421"/>
            <a:ext cx="8229600" cy="85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Activity Highlights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Ciara\Desktop\Scott High Pics\IMG_2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85" r="12301" b="24187"/>
          <a:stretch/>
        </p:blipFill>
        <p:spPr bwMode="auto">
          <a:xfrm>
            <a:off x="3042746" y="3378378"/>
            <a:ext cx="3349718" cy="32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56" y="3711385"/>
            <a:ext cx="2451309" cy="289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893" y="1393961"/>
            <a:ext cx="5709723" cy="182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46" r="5584"/>
          <a:stretch/>
        </p:blipFill>
        <p:spPr bwMode="auto">
          <a:xfrm>
            <a:off x="213064" y="1308538"/>
            <a:ext cx="2620760" cy="219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Ciara\Desktop\Scott High Pics\IMG_2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6270" y="3340028"/>
            <a:ext cx="2508687" cy="334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6375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</a:t>
            </a:r>
            <a:r>
              <a:rPr lang="en-US" dirty="0" smtClean="0"/>
              <a:t>pplication, </a:t>
            </a:r>
            <a:r>
              <a:rPr lang="en-US" b="1" u="sng" dirty="0" smtClean="0"/>
              <a:t>C</a:t>
            </a:r>
            <a:r>
              <a:rPr lang="en-US" dirty="0" smtClean="0"/>
              <a:t>areer, </a:t>
            </a:r>
            <a:r>
              <a:rPr lang="en-US" b="1" u="sng" dirty="0" smtClean="0"/>
              <a:t>S</a:t>
            </a:r>
            <a:r>
              <a:rPr lang="en-US" dirty="0" smtClean="0"/>
              <a:t>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7890"/>
            <a:ext cx="5186854" cy="41620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j-lt"/>
              </a:rPr>
              <a:t>Application to real world surgery that addressed problems with the surgical treatment of tumors</a:t>
            </a:r>
          </a:p>
          <a:p>
            <a:r>
              <a:rPr lang="en-US" dirty="0" smtClean="0">
                <a:latin typeface="+mj-lt"/>
              </a:rPr>
              <a:t>A hands-on introduction to careers in engineering, medicine, and healthcare </a:t>
            </a:r>
          </a:p>
          <a:p>
            <a:r>
              <a:rPr lang="en-US" dirty="0" smtClean="0">
                <a:latin typeface="+mj-lt"/>
              </a:rPr>
              <a:t>EDP can limit cost and make healthcare more efficient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2050" name="Picture 2" descr="C:\Users\Ciara\Downloads\IMG_3761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36" r="28237" b="7816"/>
          <a:stretch/>
        </p:blipFill>
        <p:spPr bwMode="auto">
          <a:xfrm>
            <a:off x="5644054" y="2273176"/>
            <a:ext cx="2758831" cy="427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35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212"/>
            <a:ext cx="8229600" cy="855538"/>
          </a:xfrm>
        </p:spPr>
        <p:txBody>
          <a:bodyPr/>
          <a:lstStyle/>
          <a:p>
            <a:r>
              <a:rPr lang="en-US" dirty="0" smtClean="0"/>
              <a:t>Evidence of Student Learning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01297257"/>
              </p:ext>
            </p:extLst>
          </p:nvPr>
        </p:nvGraphicFramePr>
        <p:xfrm>
          <a:off x="189186" y="2273176"/>
          <a:ext cx="4477407" cy="458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65493530"/>
              </p:ext>
            </p:extLst>
          </p:nvPr>
        </p:nvGraphicFramePr>
        <p:xfrm>
          <a:off x="4666593" y="2273176"/>
          <a:ext cx="4240926" cy="431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8442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Overall success with great class involvement</a:t>
            </a:r>
          </a:p>
          <a:p>
            <a:r>
              <a:rPr lang="en-US" dirty="0" smtClean="0">
                <a:latin typeface="+mj-lt"/>
              </a:rPr>
              <a:t>With directed guidance, slower groups still achieved success</a:t>
            </a:r>
          </a:p>
          <a:p>
            <a:r>
              <a:rPr lang="en-US" dirty="0">
                <a:latin typeface="+mj-lt"/>
              </a:rPr>
              <a:t>E</a:t>
            </a:r>
            <a:r>
              <a:rPr lang="en-US" dirty="0" smtClean="0">
                <a:latin typeface="+mj-lt"/>
              </a:rPr>
              <a:t>xposed </a:t>
            </a:r>
            <a:r>
              <a:rPr lang="en-US" dirty="0">
                <a:latin typeface="+mj-lt"/>
              </a:rPr>
              <a:t>students to the engineering design process through a fun competition that got everyone involved.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251</TotalTime>
  <Words>335</Words>
  <Application>Microsoft Office PowerPoint</Application>
  <PresentationFormat>On-screen Show (4:3)</PresentationFormat>
  <Paragraphs>46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COFSP Culmination Presentation</vt:lpstr>
      <vt:lpstr>Slide 2</vt:lpstr>
      <vt:lpstr>The Minimally Invasive Challenge</vt:lpstr>
      <vt:lpstr>Slide 4</vt:lpstr>
      <vt:lpstr>Application, Career, Society</vt:lpstr>
      <vt:lpstr>Evidence of Student Learning</vt:lpstr>
      <vt:lpstr>Reflection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Windows User</cp:lastModifiedBy>
  <cp:revision>48</cp:revision>
  <dcterms:created xsi:type="dcterms:W3CDTF">2010-04-12T23:12:02Z</dcterms:created>
  <dcterms:modified xsi:type="dcterms:W3CDTF">2017-03-10T03:42:41Z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